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78" r:id="rId3"/>
    <p:sldId id="257" r:id="rId4"/>
    <p:sldId id="288" r:id="rId5"/>
    <p:sldId id="286" r:id="rId6"/>
    <p:sldId id="277" r:id="rId7"/>
    <p:sldId id="273" r:id="rId8"/>
    <p:sldId id="272" r:id="rId9"/>
    <p:sldId id="283" r:id="rId10"/>
    <p:sldId id="284" r:id="rId11"/>
    <p:sldId id="281" r:id="rId12"/>
    <p:sldId id="285" r:id="rId13"/>
    <p:sldId id="291" r:id="rId14"/>
    <p:sldId id="292" r:id="rId15"/>
    <p:sldId id="287" r:id="rId16"/>
    <p:sldId id="290" r:id="rId17"/>
    <p:sldId id="279" r:id="rId18"/>
    <p:sldId id="275" r:id="rId19"/>
    <p:sldId id="276" r:id="rId20"/>
    <p:sldId id="293" r:id="rId21"/>
    <p:sldId id="29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70"/>
            <p14:sldId id="278"/>
            <p14:sldId id="257"/>
            <p14:sldId id="288"/>
            <p14:sldId id="286"/>
            <p14:sldId id="277"/>
            <p14:sldId id="273"/>
            <p14:sldId id="272"/>
            <p14:sldId id="283"/>
            <p14:sldId id="284"/>
            <p14:sldId id="281"/>
            <p14:sldId id="285"/>
            <p14:sldId id="291"/>
            <p14:sldId id="292"/>
            <p14:sldId id="287"/>
            <p14:sldId id="290"/>
            <p14:sldId id="279"/>
            <p14:sldId id="275"/>
            <p14:sldId id="276"/>
            <p14:sldId id="293"/>
            <p14:sldId id="29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95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653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693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09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30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87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926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84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19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196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5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2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87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38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2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33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22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hyperlink" Target="https://tiny.pl/tq3n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k.ceo.org.pl/filmy?field_kategoria_filmu_tid=12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7006" y="1290725"/>
            <a:ext cx="10481441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DOSKONALENIE TRENERÓW WSPOMAGANIA OŚWIATY</a:t>
            </a:r>
          </a:p>
          <a:p>
            <a:pPr marL="0" indent="0" algn="ctr">
              <a:buNone/>
            </a:pPr>
            <a:r>
              <a:rPr lang="pl-PL" sz="2400" dirty="0"/>
              <a:t>W ZAKRESIE WSPOMAGANIA SZKÓŁ W ROZWOJU KOMPETENCJI</a:t>
            </a:r>
          </a:p>
          <a:p>
            <a:pPr marL="0" indent="0" algn="ctr">
              <a:buNone/>
            </a:pPr>
            <a:r>
              <a:rPr lang="pl-PL" sz="2400" dirty="0"/>
              <a:t> SPOŁECZNYCH I OBYWATELSKICH, KOMPETENCJI INICJATYWNOŚCI </a:t>
            </a:r>
          </a:p>
          <a:p>
            <a:pPr marL="0" indent="0" algn="ctr">
              <a:buNone/>
            </a:pPr>
            <a:r>
              <a:rPr lang="pl-PL" sz="2400" dirty="0"/>
              <a:t> PRZEDSIĘBIORCZOŚCI, KOMPETENCJI ŚWIADOMOŚCI </a:t>
            </a:r>
          </a:p>
          <a:p>
            <a:pPr marL="0" indent="0" algn="ctr">
              <a:buNone/>
            </a:pPr>
            <a:r>
              <a:rPr lang="pl-PL" sz="2400" dirty="0"/>
              <a:t>I EKSPRESJI KULTURALNEJ – I ETAP EDUKACYJNY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        Moduł III</a:t>
            </a:r>
          </a:p>
          <a:p>
            <a:pPr marL="0" indent="0">
              <a:buNone/>
            </a:pPr>
            <a:r>
              <a:rPr lang="pl-PL" b="1" dirty="0"/>
              <a:t>       Proces uczenia się a rozwój kompetencji kluczowych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953C33ED-33E3-4BDA-B586-929C2EAE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02839" y="938073"/>
            <a:ext cx="7586321" cy="439592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6AD6013-5304-49BB-BA15-9DDD8D309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078" y="5525593"/>
            <a:ext cx="5121676" cy="3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4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A26D428A-D3CE-4F83-AEAF-722A0262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4"/>
              </a:rPr>
              <a:t>https://tiny.pl/tq3nr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id="{27E90EC2-7DE4-4FBB-B799-252892E95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093" y="1592617"/>
            <a:ext cx="6837782" cy="38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4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971040"/>
            <a:ext cx="9811407" cy="3756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Styl uczenia się to sposób, w jaki odbieramy informacje </a:t>
            </a:r>
          </a:p>
          <a:p>
            <a:pPr marL="0" indent="0">
              <a:buNone/>
            </a:pPr>
            <a:r>
              <a:rPr lang="pl-PL" sz="3200" dirty="0"/>
              <a:t>ze świata zewnętrznego, jak je następnie przyswajamy, </a:t>
            </a:r>
          </a:p>
          <a:p>
            <a:pPr marL="0" indent="0">
              <a:buNone/>
            </a:pPr>
            <a:r>
              <a:rPr lang="pl-PL" sz="3200" dirty="0"/>
              <a:t>organizujemy i odtwarzamy </a:t>
            </a:r>
          </a:p>
          <a:p>
            <a:pPr marL="0" indent="0">
              <a:buNone/>
            </a:pPr>
            <a:r>
              <a:rPr lang="pl-PL" sz="3200" dirty="0"/>
              <a:t> </a:t>
            </a:r>
            <a:r>
              <a:rPr lang="pl-PL" sz="2000" dirty="0"/>
              <a:t>(</a:t>
            </a:r>
            <a:r>
              <a:rPr lang="pl-PL" sz="2000" dirty="0" err="1"/>
              <a:t>Siek-Piskozub</a:t>
            </a:r>
            <a:r>
              <a:rPr lang="pl-PL" sz="2000" dirty="0"/>
              <a:t>, 2001: 84).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026084"/>
            <a:ext cx="9811407" cy="4683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Style uczenia się </a:t>
            </a:r>
            <a:r>
              <a:rPr lang="pl-PL" dirty="0"/>
              <a:t>według </a:t>
            </a:r>
            <a:r>
              <a:rPr lang="pl-PL" dirty="0" err="1"/>
              <a:t>Honeya</a:t>
            </a:r>
            <a:r>
              <a:rPr lang="pl-PL" dirty="0"/>
              <a:t> i </a:t>
            </a:r>
            <a:r>
              <a:rPr lang="pl-PL" dirty="0" err="1"/>
              <a:t>Mumforda</a:t>
            </a:r>
            <a:r>
              <a:rPr lang="pl-PL" dirty="0"/>
              <a:t> (w oparciu o etapy uczenia Davida A. Kolba)				   </a:t>
            </a:r>
          </a:p>
          <a:p>
            <a:pPr marL="0" indent="0">
              <a:buNone/>
            </a:pPr>
            <a:r>
              <a:rPr lang="pl-PL" sz="1100" dirty="0"/>
              <a:t>							                                 źródło: „Teoria w pigułce” zeszyt 1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973DFF4-716A-4267-BD76-C8540DC7F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047" y="1964157"/>
            <a:ext cx="54578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026084"/>
            <a:ext cx="9811407" cy="46838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Style uczenia się </a:t>
            </a:r>
            <a:r>
              <a:rPr lang="pl-PL" dirty="0"/>
              <a:t>według </a:t>
            </a:r>
            <a:r>
              <a:rPr lang="pl-PL" dirty="0" err="1"/>
              <a:t>Honeya</a:t>
            </a:r>
            <a:r>
              <a:rPr lang="pl-PL" dirty="0"/>
              <a:t> i </a:t>
            </a:r>
            <a:r>
              <a:rPr lang="pl-PL" dirty="0" err="1"/>
              <a:t>Mumforda</a:t>
            </a:r>
            <a:r>
              <a:rPr lang="pl-PL" dirty="0"/>
              <a:t> (w oparciu o etapy uczenia Davida A. Kolba)</a:t>
            </a:r>
          </a:p>
          <a:p>
            <a:pPr marL="0" indent="0">
              <a:buNone/>
            </a:pPr>
            <a:r>
              <a:rPr lang="pl-PL" dirty="0"/>
              <a:t>aktywista – styl aktywisty, charakterystyczny dla etapu doświadczania;</a:t>
            </a:r>
          </a:p>
          <a:p>
            <a:pPr marL="0" indent="0">
              <a:buNone/>
            </a:pPr>
            <a:r>
              <a:rPr lang="pl-PL" dirty="0"/>
              <a:t>analityk – styl analityczny dominuje na etapie obserwacji, refleksji;</a:t>
            </a:r>
          </a:p>
          <a:p>
            <a:pPr marL="0" indent="0">
              <a:buNone/>
            </a:pPr>
            <a:r>
              <a:rPr lang="pl-PL" dirty="0"/>
              <a:t>teoretyk – styl teoretyka, wykorzystywany głównie podczas etapu generalizowania, przy nabywaniu wiedzy teoretycznej, poznawaniu definicji i procedur;</a:t>
            </a:r>
          </a:p>
          <a:p>
            <a:pPr marL="0" indent="0">
              <a:buNone/>
            </a:pPr>
            <a:r>
              <a:rPr lang="pl-PL" dirty="0"/>
              <a:t>pragmatyk – styl pragmatyczny, przydatny na etapie zastosowania, podczas wprowadzania nabytej wiedzy w życie, podczas działania, które ma na celu sprawdzenie prawdziwości hipotez postawionych wcześniej, na etapie generalizacji.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7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12" name="Tytuł 11">
            <a:extLst>
              <a:ext uri="{FF2B5EF4-FFF2-40B4-BE49-F238E27FC236}">
                <a16:creationId xmlns:a16="http://schemas.microsoft.com/office/drawing/2014/main" id="{45D4312D-98F9-437C-BBD6-941D6E59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Style uczenia się określone w oparciu o zmysły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Wzrokowcy</a:t>
            </a:r>
            <a:r>
              <a:rPr lang="pl-PL" dirty="0"/>
              <a:t> pamiętają dobrze kolory i rysunki oraz lokalizację przedmiotów. Mają problemy z zapamiętaniem nazwisk, tytułów, nazw itp.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Słuchowcy</a:t>
            </a:r>
            <a:r>
              <a:rPr lang="pl-PL" dirty="0"/>
              <a:t> lubią mówić, uczą się słuchając innych, słysząc w rozmowie samych siebie oraz dyskutując z innymi. Mogą mieć kłopoty z odczytaniem map i geometrią, za to dobrze zapamiętują muzykę, dialogi.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 err="1"/>
              <a:t>Dotykowcy</a:t>
            </a:r>
            <a:r>
              <a:rPr lang="pl-PL" b="1" dirty="0"/>
              <a:t>/</a:t>
            </a:r>
            <a:r>
              <a:rPr lang="pl-PL" b="1" dirty="0" err="1"/>
              <a:t>czuciowcy</a:t>
            </a:r>
            <a:r>
              <a:rPr lang="pl-PL" b="1" dirty="0"/>
              <a:t> </a:t>
            </a:r>
            <a:r>
              <a:rPr lang="pl-PL" dirty="0"/>
              <a:t>to najczęściej osoby refleksyjne, wrażliwe i spokojne. Uczą się, doznając rzeczywistości </a:t>
            </a:r>
            <a:r>
              <a:rPr lang="pl-PL" dirty="0" err="1"/>
              <a:t>palpacyjnie</a:t>
            </a:r>
            <a:r>
              <a:rPr lang="pl-PL" dirty="0"/>
              <a:t>, odbierają wrażenia na powierzchni skóry, używając rąk i palców – łącząc to, czego się uczą, ze zmysłem dotyku i emocjami.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 err="1"/>
              <a:t>Kinestetycy</a:t>
            </a:r>
            <a:r>
              <a:rPr lang="pl-PL" dirty="0"/>
              <a:t> uczą się najchętniej w ruchu, angażując się aktywnie w procesie uczenia się poprzez stymulacje, odgrywanie ról, eksperymenty, badania i ruch oraz uczestnicząc w czynnościach życia codziennego. Męczą się i nudzą słuchając wykładów i potrzebują wtedy choćby najmniejszej formy ruchu. Lubią nieporządek.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503680"/>
            <a:ext cx="9811407" cy="422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Co to są strategie uczenia się?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działania, zachowania, kroki, techniki i środki, które pomagają w uczeniu się (Oxford, 1993). </a:t>
            </a:r>
          </a:p>
          <a:p>
            <a:r>
              <a:rPr lang="pl-PL" dirty="0"/>
              <a:t>myśli i zachowania, pomagające uczącym zrozumieć, zapamiętać i przywołać nowe informacje (</a:t>
            </a:r>
            <a:r>
              <a:rPr lang="pl-PL" dirty="0" err="1"/>
              <a:t>O’Malley</a:t>
            </a:r>
            <a:r>
              <a:rPr lang="pl-PL" dirty="0"/>
              <a:t>, </a:t>
            </a:r>
            <a:r>
              <a:rPr lang="pl-PL" dirty="0" err="1"/>
              <a:t>Chamot</a:t>
            </a:r>
            <a:r>
              <a:rPr lang="pl-PL" dirty="0"/>
              <a:t>, 1990).</a:t>
            </a:r>
          </a:p>
          <a:p>
            <a:r>
              <a:rPr lang="pl-PL" dirty="0"/>
              <a:t>czynności świadomie wybierane przez uczniów w celu regulowania własnego procesu uczenia się” (Griffiths, 2008: 86).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154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891540" y="5348225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D. Dziamska  „Edukacja przez ruch. Wielokierunkowy rozwój dziecka.  Zabawy przygotowujące do nauki czynności złożonych”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668E15-0286-4454-B852-E8CBD523D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013" y="938073"/>
            <a:ext cx="8520748" cy="46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9A7D3458-2160-4722-9886-817ECE38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Przez środowisko edukacyjne człowieka rozumiemy te wszystkie czynniki, materialne i niematerialne, które mają związek z jego edukacją, uczeniem się.</a:t>
            </a:r>
          </a:p>
          <a:p>
            <a:pPr marL="0" indent="0">
              <a:buNone/>
            </a:pPr>
            <a:r>
              <a:rPr lang="pl-PL" dirty="0"/>
              <a:t>Środowisko edukacyjne ma charakter zarówno subiektywny, jak i obiektywny.</a:t>
            </a:r>
          </a:p>
          <a:p>
            <a:pPr marL="0" indent="0">
              <a:buNone/>
            </a:pPr>
            <a:r>
              <a:rPr lang="pl-PL" dirty="0"/>
              <a:t>Środowisko obiektywne to czynniki materialne znajdujące się w otoczeniu człowieka, mające związek z jego uczeniem się: infrastruktura edukacyjna, organizacje i grupy społeczne, których celem jest tworzenie warunków do edukacji oraz prowadzenie działalności edukacyjnej, oferta edukacyjna, wzorce działania, normy kulturowe…</a:t>
            </a:r>
          </a:p>
          <a:p>
            <a:pPr marL="0" indent="0">
              <a:buNone/>
            </a:pPr>
            <a:r>
              <a:rPr lang="pl-PL" dirty="0"/>
              <a:t>Środowisko subiektywne to znaczenie, jakiego nabierają w  umyśle człowieka poszczególne elementy środowiska obiektywnego, jego samoświadomość.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503680"/>
            <a:ext cx="9811407" cy="422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Jaki wpływ na efektywne uczenie się mają?: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– relacje nauczyciel–uczeń; </a:t>
            </a:r>
          </a:p>
          <a:p>
            <a:pPr marL="0" indent="0">
              <a:buNone/>
            </a:pPr>
            <a:r>
              <a:rPr lang="pl-PL" dirty="0"/>
              <a:t>– praca zespołowa;  </a:t>
            </a:r>
          </a:p>
          <a:p>
            <a:pPr marL="0" indent="0">
              <a:buNone/>
            </a:pPr>
            <a:r>
              <a:rPr lang="pl-PL" dirty="0"/>
              <a:t>– metody pracy nauczyciela; </a:t>
            </a:r>
          </a:p>
          <a:p>
            <a:pPr marL="0" indent="0">
              <a:buNone/>
            </a:pPr>
            <a:r>
              <a:rPr lang="pl-PL" dirty="0"/>
              <a:t>– indywidualizacja nauczania; </a:t>
            </a:r>
          </a:p>
          <a:p>
            <a:pPr marL="0" indent="0">
              <a:buNone/>
            </a:pPr>
            <a:r>
              <a:rPr lang="pl-PL" dirty="0"/>
              <a:t>– organizacja przestrzeni szkolnej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79600" y="1825625"/>
            <a:ext cx="87071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„Uczenie się to szereg procesów zmierzających </a:t>
            </a:r>
          </a:p>
          <a:p>
            <a:pPr marL="0" indent="0" algn="ctr">
              <a:buNone/>
            </a:pPr>
            <a:r>
              <a:rPr lang="pl-PL" sz="3200" dirty="0"/>
              <a:t>do długotrwałych lub wręcz trwałych zmian </a:t>
            </a:r>
          </a:p>
          <a:p>
            <a:pPr marL="0" indent="0" algn="ctr">
              <a:buNone/>
            </a:pPr>
            <a:r>
              <a:rPr lang="pl-PL" sz="3200" dirty="0"/>
              <a:t>w zachowaniu się (tzn. zdobywanie nowej wiedzy,</a:t>
            </a:r>
          </a:p>
          <a:p>
            <a:pPr marL="0" indent="0" algn="ctr">
              <a:buNone/>
            </a:pPr>
            <a:r>
              <a:rPr lang="pl-PL" sz="3200" dirty="0"/>
              <a:t> wykształcenie postaw lub zdobywanie nowych</a:t>
            </a:r>
          </a:p>
          <a:p>
            <a:pPr marL="0" indent="0" algn="ctr">
              <a:buNone/>
            </a:pPr>
            <a:r>
              <a:rPr lang="pl-PL" sz="3200" dirty="0"/>
              <a:t> umiejętności.”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3F9F6-094F-4658-8D33-003A9E14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60"/>
            <a:ext cx="10515600" cy="816928"/>
          </a:xfrm>
        </p:spPr>
        <p:txBody>
          <a:bodyPr>
            <a:normAutofit fontScale="90000"/>
          </a:bodyPr>
          <a:lstStyle/>
          <a:p>
            <a:r>
              <a:rPr lang="pl-PL" dirty="0">
                <a:hlinkClick r:id="rId2"/>
              </a:rPr>
              <a:t>https://ok.ceo.org.pl/filmy?field_kategoria_filmu_tid=124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CE01FC6-F3BF-454A-B24D-6CCFAC69F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6278" y="1825625"/>
            <a:ext cx="7819443" cy="4351338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507AF8-C0A8-40B7-84BC-C57AB8A6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19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154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891540" y="5348225"/>
            <a:ext cx="10515600" cy="512065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sz="1700" dirty="0"/>
              <a:t>Źródło: D. Dziamska  „Edukacja przez ruch. Wielokierunkowy rozwój dziecka.  Zabawy przygotowujące do nauki czynności złożonych”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A7FC6FB-4A1B-4056-8E9E-65AFB743C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623" y="1060743"/>
            <a:ext cx="591363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BE557B9-9C0B-4F62-B251-6E6C0A085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5495" y="825017"/>
            <a:ext cx="6145350" cy="499056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026084"/>
            <a:ext cx="9811407" cy="4907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Cykl uczenia się według Davida Kolba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• etap doświadczenia (osobiste przeżywanie); </a:t>
            </a:r>
          </a:p>
          <a:p>
            <a:pPr marL="0" indent="0">
              <a:buNone/>
            </a:pPr>
            <a:r>
              <a:rPr lang="pl-PL" dirty="0"/>
              <a:t>• etap obserwacji i refleksji (oglądanie, analizowanie); </a:t>
            </a:r>
          </a:p>
          <a:p>
            <a:pPr marL="0" indent="0">
              <a:buNone/>
            </a:pPr>
            <a:r>
              <a:rPr lang="pl-PL" dirty="0"/>
              <a:t>• etap generalizacji (nabywanie wiedzy teoretycznej, poznawanie procedur, tworzenie definicji); </a:t>
            </a:r>
          </a:p>
          <a:p>
            <a:pPr marL="0" indent="0">
              <a:buNone/>
            </a:pPr>
            <a:r>
              <a:rPr lang="pl-PL" dirty="0"/>
              <a:t>• etap zastosowania, praktycznego użycia (ćwiczenia, testowanie hipotez, wprowadzanie w życie pomysłów).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8E8B75C-3518-4D33-95D0-F3DA6E5CE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287" y="1483360"/>
            <a:ext cx="4971429" cy="22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503680"/>
            <a:ext cx="9811407" cy="422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Każdy etap w cyklu Kolba ma swoje odzwierciedlenie w pracy mózgu i aktywizuje inny obszar struktur mózgowych. Z punktu widzenia </a:t>
            </a:r>
            <a:r>
              <a:rPr lang="pl-PL" dirty="0" err="1"/>
              <a:t>neuronauki</a:t>
            </a:r>
            <a:r>
              <a:rPr lang="pl-PL" dirty="0"/>
              <a:t> niezwykle istotne jest, by stymulować powstawanie nowych połączeń neuronowych oraz integrować pracę różnych części mózgu. Autonomiczne nauczanie to nauczanie holistyczne, obejmujące wymiar kognitywny, afektywny i behawioralny </a:t>
            </a:r>
            <a:r>
              <a:rPr lang="pl-PL" sz="1800" dirty="0"/>
              <a:t>(Gałązka, 2013)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4996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A7D423B-E3E5-4ABC-8C30-7FF75B997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4" y="1285240"/>
            <a:ext cx="5896875" cy="4287520"/>
          </a:xfrm>
        </p:spPr>
      </p:pic>
    </p:spTree>
    <p:extLst>
      <p:ext uri="{BB962C8B-B14F-4D97-AF65-F5344CB8AC3E}">
        <p14:creationId xmlns:p14="http://schemas.microsoft.com/office/powerpoint/2010/main" val="288500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Podmiotowość ucznia w procesie uczenia się.</a:t>
            </a:r>
          </a:p>
          <a:p>
            <a:pPr marL="0" indent="0">
              <a:buNone/>
            </a:pPr>
            <a:r>
              <a:rPr lang="pl-PL" dirty="0"/>
              <a:t>Uczeń jest podmiotem, kiedy może realizować wybrane przez siebie cele,</a:t>
            </a:r>
          </a:p>
          <a:p>
            <a:pPr marL="0" indent="0">
              <a:buNone/>
            </a:pPr>
            <a:r>
              <a:rPr lang="pl-PL" dirty="0"/>
              <a:t>wpływać na podejmowane działania, kontrolować realizację działań oraz</a:t>
            </a:r>
          </a:p>
          <a:p>
            <a:pPr marL="0" indent="0">
              <a:buNone/>
            </a:pPr>
            <a:r>
              <a:rPr lang="pl-PL" dirty="0"/>
              <a:t>wybierać drogę samorealizacji w toku kształcenia.</a:t>
            </a:r>
          </a:p>
          <a:p>
            <a:pPr marL="0" indent="0">
              <a:buNone/>
            </a:pPr>
            <a:r>
              <a:rPr lang="pl-PL" dirty="0"/>
              <a:t>Podmiotowe traktowanie polega na postrzeganiu każdego ucznia </a:t>
            </a:r>
          </a:p>
          <a:p>
            <a:pPr marL="0" indent="0">
              <a:buNone/>
            </a:pPr>
            <a:r>
              <a:rPr lang="pl-PL" dirty="0"/>
              <a:t>jako wolnej i indywidualnej osoby, która bez względu na wpływy </a:t>
            </a:r>
          </a:p>
          <a:p>
            <a:pPr marL="0" indent="0">
              <a:buNone/>
            </a:pPr>
            <a:r>
              <a:rPr lang="pl-PL" dirty="0"/>
              <a:t>i uwarunkowania zewnętrzne ma prawo ponosić odpowiedzialność za własne</a:t>
            </a:r>
          </a:p>
          <a:p>
            <a:pPr marL="0" indent="0">
              <a:buNone/>
            </a:pPr>
            <a:r>
              <a:rPr lang="pl-PL" dirty="0"/>
              <a:t>postępowanie, a więc posiada prawo do samodzielnego kształtowania swego</a:t>
            </a:r>
          </a:p>
          <a:p>
            <a:pPr marL="0" indent="0">
              <a:buNone/>
            </a:pPr>
            <a:r>
              <a:rPr lang="pl-PL" dirty="0"/>
              <a:t>losu i osiągania własnych celów. Należy liczyć się z godnością ucznia, okazywać</a:t>
            </a:r>
          </a:p>
          <a:p>
            <a:pPr marL="0" indent="0">
              <a:buNone/>
            </a:pPr>
            <a:r>
              <a:rPr lang="pl-PL" dirty="0"/>
              <a:t> mu szacunek i serdeczność, uwzględniać jego potrzeby i udzielać mu pomocy.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979B7A5-C1D3-45A5-8B54-669CC45D1335}"/>
              </a:ext>
            </a:extLst>
          </p:cNvPr>
          <p:cNvSpPr/>
          <p:nvPr/>
        </p:nvSpPr>
        <p:spPr>
          <a:xfrm>
            <a:off x="995680" y="1737360"/>
            <a:ext cx="10358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5497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28B0834E-C892-4349-A22C-1329162D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79040"/>
            <a:ext cx="10906760" cy="319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Motywacja </a:t>
            </a:r>
          </a:p>
          <a:p>
            <a:pPr marL="0" indent="0">
              <a:buNone/>
            </a:pPr>
            <a:r>
              <a:rPr lang="pl-PL" dirty="0"/>
              <a:t>proces regulacji psychicznych, nadający energię zachowaniu człowieka </a:t>
            </a:r>
          </a:p>
          <a:p>
            <a:pPr marL="0" indent="0">
              <a:buNone/>
            </a:pPr>
            <a:r>
              <a:rPr lang="pl-PL" dirty="0"/>
              <a:t>i ukierunkowujący je; może mieć charakter świadomy lub nieświadomy. 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Źródło: Encyklopedia PWN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E03F351D-BAB8-4B2C-B278-CA5CCBEA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70437"/>
          </a:xfrm>
        </p:spPr>
        <p:txBody>
          <a:bodyPr>
            <a:normAutofit/>
          </a:bodyPr>
          <a:lstStyle/>
          <a:p>
            <a:pPr algn="l"/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endParaRPr lang="pl-PL" sz="1800" dirty="0"/>
          </a:p>
        </p:txBody>
      </p:sp>
      <p:sp>
        <p:nvSpPr>
          <p:cNvPr id="10" name="Podtytuł 9">
            <a:extLst>
              <a:ext uri="{FF2B5EF4-FFF2-40B4-BE49-F238E27FC236}">
                <a16:creationId xmlns:a16="http://schemas.microsoft.com/office/drawing/2014/main" id="{42E92EB8-8647-41B4-84BA-22AF69DEC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8400"/>
            <a:ext cx="9144000" cy="1098688"/>
          </a:xfrm>
        </p:spPr>
        <p:txBody>
          <a:bodyPr/>
          <a:lstStyle/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5A0A763-38AC-4B0C-A523-43FA72BB4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70" y="1321715"/>
            <a:ext cx="7452644" cy="375663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D84E1F9-DE5B-451A-9690-4E9EA6C6E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242" y="5334776"/>
            <a:ext cx="5121676" cy="3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3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899</Words>
  <Application>Microsoft Office PowerPoint</Application>
  <PresentationFormat>Panoramiczny</PresentationFormat>
  <Paragraphs>118</Paragraphs>
  <Slides>21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Motyw pakietu Office</vt:lpstr>
      <vt:lpstr>Prezentacja programu PowerPoint</vt:lpstr>
      <vt:lpstr>     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</vt:lpstr>
      <vt:lpstr>     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</vt:lpstr>
      <vt:lpstr>Prezentacja programu PowerPoint</vt:lpstr>
      <vt:lpstr>Prezentacja programu PowerPoint</vt:lpstr>
      <vt:lpstr>https://ok.ceo.org.pl/filmy?field_kategoria_filmu_tid=124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46</cp:revision>
  <dcterms:created xsi:type="dcterms:W3CDTF">2018-12-02T13:14:09Z</dcterms:created>
  <dcterms:modified xsi:type="dcterms:W3CDTF">2019-01-18T10:28:00Z</dcterms:modified>
</cp:coreProperties>
</file>